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0"/>
  </p:notesMasterIdLst>
  <p:handoutMasterIdLst>
    <p:handoutMasterId r:id="rId11"/>
  </p:handoutMasterIdLst>
  <p:sldIdLst>
    <p:sldId id="257" r:id="rId2"/>
    <p:sldId id="259" r:id="rId3"/>
    <p:sldId id="258" r:id="rId4"/>
    <p:sldId id="260" r:id="rId5"/>
    <p:sldId id="261" r:id="rId6"/>
    <p:sldId id="262" r:id="rId7"/>
    <p:sldId id="263" r:id="rId8"/>
    <p:sldId id="276"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8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88" d="100"/>
          <a:sy n="88" d="100"/>
        </p:scale>
        <p:origin x="355" y="6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86"/>
      </p:guideLst>
    </p:cSldViewPr>
  </p:slideViewPr>
  <p:notesTextViewPr>
    <p:cViewPr>
      <p:scale>
        <a:sx n="3" d="2"/>
        <a:sy n="3" d="2"/>
      </p:scale>
      <p:origin x="0" y="0"/>
    </p:cViewPr>
  </p:notesTextViewPr>
  <p:notesViewPr>
    <p:cSldViewPr>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6/26/2023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6/26/2023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81528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81260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96257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00884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83846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92404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5986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01837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smtClean="0"/>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D57F1E4F-1CFF-5643-939E-217C01CDF565}" type="slidenum">
              <a:rPr lang="en-US" dirty="0"/>
              <a:pPr/>
              <a:t>‹#›</a:t>
            </a:fld>
            <a:endParaRPr lang="en-US" dirty="0"/>
          </a:p>
        </p:txBody>
      </p:sp>
      <p:sp>
        <p:nvSpPr>
          <p:cNvPr id="8" name="Rectangle 7"/>
          <p:cNvSpPr/>
          <p:nvPr userDrawn="1"/>
        </p:nvSpPr>
        <p:spPr>
          <a:xfrm>
            <a:off x="1460" y="0"/>
            <a:ext cx="12188952" cy="6858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7815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4CC2D-5841-49B5-B101-95A01E3776A5}"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496953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4CC2D-5841-49B5-B101-95A01E3776A5}"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F36C87F6-986D-49E6-AF40-1B3A1EE8064D}" type="slidenum">
              <a:rPr lang="en-US" smtClean="0"/>
              <a:pPr/>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5070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0B4CC2D-5841-49B5-B101-95A01E3776A5}" type="datetime1">
              <a:rPr lang="en-US" smtClean="0"/>
              <a:t>6/26/2023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783183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0B4CC2D-5841-49B5-B101-95A01E3776A5}" type="datetime1">
              <a:rPr lang="en-US" smtClean="0"/>
              <a:t>6/26/2023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36C87F6-986D-49E6-AF40-1B3A1EE8064D}" type="slidenum">
              <a:rPr lang="en-US" smtClean="0"/>
              <a:pPr/>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7365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0B4CC2D-5841-49B5-B101-95A01E3776A5}" type="datetime1">
              <a:rPr lang="en-US" smtClean="0"/>
              <a:t>6/26/2023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0075342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A365A1-D08F-4163-A48F-574F5A8B08BB}"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636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6BD15-6169-4F5B-A109-A869ED88167E}"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2866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mparison 3-up">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08836" y="1828799"/>
            <a:ext cx="3108960" cy="838201"/>
          </a:xfrm>
        </p:spPr>
        <p:txBody>
          <a:bodyPr anchor="ctr">
            <a:normAutofit/>
          </a:bodyPr>
          <a:lstStyle>
            <a:lvl1pPr marL="0" indent="0">
              <a:spcBef>
                <a:spcPts val="0"/>
              </a:spcBef>
              <a:buNone/>
              <a:defRPr sz="22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Picture Placeholder 14" descr="An empty placeholder to add an image. Click on the placeholder and select the image that you wish to add"/>
          <p:cNvSpPr>
            <a:spLocks noGrp="1"/>
          </p:cNvSpPr>
          <p:nvPr>
            <p:ph type="pic" sz="quarter" idx="19"/>
          </p:nvPr>
        </p:nvSpPr>
        <p:spPr>
          <a:xfrm>
            <a:off x="1208836" y="2750600"/>
            <a:ext cx="3108959" cy="3421599"/>
          </a:xfrm>
        </p:spPr>
        <p:txBody>
          <a:bodyPr/>
          <a:lstStyle>
            <a:lvl1pPr marL="45720" marR="0" indent="0" algn="l" defTabSz="914400" rtl="0" eaLnBrk="1" fontAlgn="auto" latinLnBrk="0" hangingPunct="1">
              <a:lnSpc>
                <a:spcPct val="90000"/>
              </a:lnSpc>
              <a:spcBef>
                <a:spcPts val="1800"/>
              </a:spcBef>
              <a:spcAft>
                <a:spcPts val="0"/>
              </a:spcAft>
              <a:buClr>
                <a:schemeClr val="tx1"/>
              </a:buClr>
              <a:buSzPct val="80000"/>
              <a:buFont typeface="Arial" pitchFamily="34" charset="0"/>
              <a:buNone/>
              <a:tabLst/>
              <a:defRPr/>
            </a:lvl1pPr>
          </a:lstStyle>
          <a:p>
            <a:r>
              <a:rPr lang="en-US" smtClean="0"/>
              <a:t>Click icon to add picture</a:t>
            </a:r>
            <a:endParaRPr lang="en-US" dirty="0"/>
          </a:p>
        </p:txBody>
      </p:sp>
      <p:sp>
        <p:nvSpPr>
          <p:cNvPr id="10" name="Text Placeholder 2"/>
          <p:cNvSpPr>
            <a:spLocks noGrp="1"/>
          </p:cNvSpPr>
          <p:nvPr>
            <p:ph type="body" idx="13"/>
          </p:nvPr>
        </p:nvSpPr>
        <p:spPr>
          <a:xfrm>
            <a:off x="4539933" y="1828799"/>
            <a:ext cx="3108960" cy="838201"/>
          </a:xfrm>
        </p:spPr>
        <p:txBody>
          <a:bodyPr anchor="ctr">
            <a:normAutofit/>
          </a:bodyPr>
          <a:lstStyle>
            <a:lvl1pPr marL="0" indent="0">
              <a:spcBef>
                <a:spcPts val="0"/>
              </a:spcBef>
              <a:buNone/>
              <a:defRPr sz="22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Picture Placeholder 14" descr="An empty placeholder to add an image. Click on the placeholder and select the image that you wish to add"/>
          <p:cNvSpPr>
            <a:spLocks noGrp="1"/>
          </p:cNvSpPr>
          <p:nvPr>
            <p:ph type="pic" sz="quarter" idx="17"/>
          </p:nvPr>
        </p:nvSpPr>
        <p:spPr>
          <a:xfrm>
            <a:off x="4539933" y="2750600"/>
            <a:ext cx="3108959" cy="3421599"/>
          </a:xfrm>
        </p:spPr>
        <p:txBody>
          <a:bodyPr/>
          <a:lstStyle>
            <a:lvl1pPr marL="45720" marR="0" indent="0" algn="l" defTabSz="914400" rtl="0" eaLnBrk="1" fontAlgn="auto" latinLnBrk="0" hangingPunct="1">
              <a:lnSpc>
                <a:spcPct val="90000"/>
              </a:lnSpc>
              <a:spcBef>
                <a:spcPts val="1800"/>
              </a:spcBef>
              <a:spcAft>
                <a:spcPts val="0"/>
              </a:spcAft>
              <a:buClr>
                <a:schemeClr val="tx1"/>
              </a:buClr>
              <a:buSzPct val="80000"/>
              <a:buFont typeface="Arial" pitchFamily="34" charset="0"/>
              <a:buNone/>
              <a:tabLst/>
              <a:defRPr/>
            </a:lvl1pPr>
          </a:lstStyle>
          <a:p>
            <a:r>
              <a:rPr lang="en-US" smtClean="0"/>
              <a:t>Click icon to add picture</a:t>
            </a:r>
            <a:endParaRPr lang="en-US" dirty="0"/>
          </a:p>
        </p:txBody>
      </p:sp>
      <p:sp>
        <p:nvSpPr>
          <p:cNvPr id="12" name="Text Placeholder 2"/>
          <p:cNvSpPr>
            <a:spLocks noGrp="1"/>
          </p:cNvSpPr>
          <p:nvPr>
            <p:ph type="body" idx="15"/>
          </p:nvPr>
        </p:nvSpPr>
        <p:spPr>
          <a:xfrm>
            <a:off x="7862253" y="1828799"/>
            <a:ext cx="3108960" cy="838201"/>
          </a:xfrm>
        </p:spPr>
        <p:txBody>
          <a:bodyPr anchor="ctr">
            <a:normAutofit/>
          </a:bodyPr>
          <a:lstStyle>
            <a:lvl1pPr marL="0" indent="0">
              <a:spcBef>
                <a:spcPts val="0"/>
              </a:spcBef>
              <a:buNone/>
              <a:defRPr sz="22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Picture Placeholder 14" descr="An empty placeholder to add an image. Click on the placeholder and select the image that you wish to add"/>
          <p:cNvSpPr>
            <a:spLocks noGrp="1"/>
          </p:cNvSpPr>
          <p:nvPr>
            <p:ph type="pic" sz="quarter" idx="18"/>
          </p:nvPr>
        </p:nvSpPr>
        <p:spPr>
          <a:xfrm>
            <a:off x="7862253" y="2750600"/>
            <a:ext cx="3108959" cy="3421599"/>
          </a:xfrm>
        </p:spPr>
        <p:txBody>
          <a:bodyPr/>
          <a:lstStyle>
            <a:lvl1pPr marL="45720" marR="0" indent="0" algn="l" defTabSz="914400" rtl="0" eaLnBrk="1" fontAlgn="auto" latinLnBrk="0" hangingPunct="1">
              <a:lnSpc>
                <a:spcPct val="90000"/>
              </a:lnSpc>
              <a:spcBef>
                <a:spcPts val="1800"/>
              </a:spcBef>
              <a:spcAft>
                <a:spcPts val="0"/>
              </a:spcAft>
              <a:buClr>
                <a:schemeClr val="tx1"/>
              </a:buClr>
              <a:buSzPct val="80000"/>
              <a:buFont typeface="Arial" pitchFamily="34" charset="0"/>
              <a:buNone/>
              <a:tabLst/>
              <a:defRPr/>
            </a:lvl1pPr>
          </a:lstStyle>
          <a:p>
            <a:r>
              <a:rPr lang="en-US" smtClean="0"/>
              <a:t>Click icon to add picture</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7B328C9B-A0D4-429E-B220-795D09FEE865}" type="datetime1">
              <a:rPr lang="en-US" smtClean="0"/>
              <a:t>6/26/2023</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46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94E6EE-E4C7-4C54-AA33-D24FC6441998}"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0902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845AF-672B-488A-881E-6E27F6156EAB}" type="datetime1">
              <a:rPr lang="en-US" smtClean="0"/>
              <a:t>6/26/2023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412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AA4940-7F04-44EE-9ED5-BEC598359599}" type="datetime1">
              <a:rPr lang="en-US" smtClean="0"/>
              <a:t>6/26/2023</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0"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674" y="787783"/>
            <a:ext cx="779564" cy="365125"/>
          </a:xfrm>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9267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4528F-0F96-4C65-B8AF-D2A1168FCCB5}" type="datetime1">
              <a:rPr lang="en-US" smtClean="0"/>
              <a:t>6/26/2023</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84514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5FFCA8-949B-4C4B-88E3-D1A67566DDFC}" type="datetime1">
              <a:rPr lang="en-US" smtClean="0"/>
              <a:t>6/26/2023</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568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6CA00-3225-4FE5-8887-17546E635ED0}" type="datetime1">
              <a:rPr lang="en-US" smtClean="0"/>
              <a:t>6/26/2023</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66940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smtClean="0"/>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4F72E-C84C-4385-A47E-E3DFFC7623FA}" type="datetime1">
              <a:rPr lang="en-US" smtClean="0"/>
              <a:t>6/26/2023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
        <p:nvSpPr>
          <p:cNvPr id="10" name="Rectangle 9"/>
          <p:cNvSpPr/>
          <p:nvPr userDrawn="1"/>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Tree>
    <p:extLst>
      <p:ext uri="{BB962C8B-B14F-4D97-AF65-F5344CB8AC3E}">
        <p14:creationId xmlns:p14="http://schemas.microsoft.com/office/powerpoint/2010/main" val="20195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3B2C8-FED9-4752-B8D0-935D959144BB}" type="datetime1">
              <a:rPr lang="en-US" smtClean="0"/>
              <a:t>6/26/2023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9535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786"/>
            <a:ext cx="2356060"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B4CC2D-5841-49B5-B101-95A01E3776A5}" type="datetime1">
              <a:rPr lang="en-US" smtClean="0"/>
              <a:t>6/26/2023</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7539896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932" y="1699963"/>
            <a:ext cx="8913077" cy="2262781"/>
          </a:xfrm>
        </p:spPr>
        <p:txBody>
          <a:bodyPr/>
          <a:lstStyle/>
          <a:p>
            <a:pPr algn="ctr"/>
            <a:r>
              <a:rPr lang="en-GB" b="1" dirty="0" smtClean="0"/>
              <a:t>CAREER CENTER</a:t>
            </a:r>
            <a:r>
              <a:rPr lang="bg-BG" b="1" dirty="0" smtClean="0"/>
              <a:t/>
            </a:r>
            <a:br>
              <a:rPr lang="bg-BG" b="1" dirty="0" smtClean="0"/>
            </a:br>
            <a:endParaRPr lang="en-US" b="1" dirty="0"/>
          </a:p>
        </p:txBody>
      </p:sp>
      <p:sp>
        <p:nvSpPr>
          <p:cNvPr id="3" name="Subtitle 2"/>
          <p:cNvSpPr>
            <a:spLocks noGrp="1"/>
          </p:cNvSpPr>
          <p:nvPr>
            <p:ph type="subTitle" idx="1"/>
          </p:nvPr>
        </p:nvSpPr>
        <p:spPr>
          <a:xfrm>
            <a:off x="1341884" y="260648"/>
            <a:ext cx="8913077" cy="1126283"/>
          </a:xfrm>
        </p:spPr>
        <p:txBody>
          <a:bodyPr/>
          <a:lstStyle/>
          <a:p>
            <a:pPr algn="ctr"/>
            <a:r>
              <a:rPr lang="en-GB" b="1" dirty="0" smtClean="0">
                <a:solidFill>
                  <a:schemeClr val="bg2">
                    <a:lumMod val="25000"/>
                  </a:schemeClr>
                </a:solidFill>
              </a:rPr>
              <a:t>EMPLOYMENT AGENCY</a:t>
            </a:r>
            <a:endParaRPr lang="en-US" b="1" dirty="0">
              <a:solidFill>
                <a:schemeClr val="bg2">
                  <a:lumMod val="25000"/>
                </a:schemeClr>
              </a:solidFill>
            </a:endParaRPr>
          </a:p>
        </p:txBody>
      </p:sp>
      <p:sp>
        <p:nvSpPr>
          <p:cNvPr id="4" name="Title 1"/>
          <p:cNvSpPr txBox="1">
            <a:spLocks/>
          </p:cNvSpPr>
          <p:nvPr/>
        </p:nvSpPr>
        <p:spPr>
          <a:xfrm>
            <a:off x="1053852" y="4437112"/>
            <a:ext cx="10569261" cy="2262781"/>
          </a:xfrm>
          <a:prstGeom prst="rect">
            <a:avLst/>
          </a:prstGeom>
        </p:spPr>
        <p:txBody>
          <a:bodyPr vert="horz" lIns="91440" tIns="45720" rIns="91440" bIns="45720" rtlCol="0" anchor="b">
            <a:normAutofit/>
          </a:bodyPr>
          <a:lstStyle>
            <a:lvl1pPr algn="l" defTabSz="457063" rtl="0" eaLnBrk="1" latinLnBrk="0" hangingPunct="1">
              <a:spcBef>
                <a:spcPct val="0"/>
              </a:spcBef>
              <a:buNone/>
              <a:defRPr sz="5398"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dirty="0"/>
              <a:t>"REGIONAL </a:t>
            </a:r>
            <a:r>
              <a:rPr lang="en-GB" sz="3000" dirty="0" smtClean="0"/>
              <a:t>LABOUR OFFICE" </a:t>
            </a:r>
            <a:r>
              <a:rPr lang="en-GB" sz="3000" dirty="0"/>
              <a:t>DIRECTORATE - BLAGOEVGRAD</a:t>
            </a:r>
            <a:r>
              <a:rPr lang="bg-BG" sz="3000" dirty="0" smtClean="0"/>
              <a:t/>
            </a:r>
            <a:br>
              <a:rPr lang="bg-BG" sz="3000" dirty="0" smtClean="0"/>
            </a:br>
            <a:endParaRPr lang="en-US" sz="3000" dirty="0"/>
          </a:p>
        </p:txBody>
      </p:sp>
      <p:pic>
        <p:nvPicPr>
          <p:cNvPr id="5"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15" y="258307"/>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875" y="3436649"/>
            <a:ext cx="8913078" cy="2880302"/>
          </a:xfrm>
        </p:spPr>
        <p:txBody>
          <a:bodyPr>
            <a:normAutofit fontScale="90000"/>
          </a:bodyPr>
          <a:lstStyle/>
          <a:p>
            <a:r>
              <a:rPr lang="en-GB" i="1" dirty="0"/>
              <a:t>In the Employment Agency, a total of ten CAREER CENTERS have been established under project BG051PO001-2.2.02 - "Services for the development of a flexible </a:t>
            </a:r>
            <a:r>
              <a:rPr lang="en-GB" i="1" dirty="0" smtClean="0"/>
              <a:t>labour </a:t>
            </a:r>
            <a:r>
              <a:rPr lang="en-GB" i="1" dirty="0"/>
              <a:t>market" of the Operational Program </a:t>
            </a:r>
            <a:r>
              <a:rPr lang="en-GB" i="1" dirty="0" smtClean="0"/>
              <a:t>"Human Resources Development". They are launched </a:t>
            </a:r>
            <a:r>
              <a:rPr lang="en-GB" i="1" dirty="0"/>
              <a:t>in 2014.</a:t>
            </a:r>
            <a:r>
              <a:rPr lang="bg-BG" i="1" dirty="0" smtClean="0"/>
              <a:t/>
            </a:r>
            <a:br>
              <a:rPr lang="bg-BG" i="1" dirty="0" smtClean="0"/>
            </a:br>
            <a:r>
              <a:rPr lang="bg-BG" dirty="0" smtClean="0"/>
              <a:t/>
            </a:r>
            <a:br>
              <a:rPr lang="bg-BG" dirty="0" smtClean="0"/>
            </a:br>
            <a:r>
              <a:rPr lang="en-GB" dirty="0"/>
              <a:t>The career </a:t>
            </a:r>
            <a:r>
              <a:rPr lang="en-GB" dirty="0" err="1"/>
              <a:t>centers</a:t>
            </a:r>
            <a:r>
              <a:rPr lang="en-GB" dirty="0"/>
              <a:t> </a:t>
            </a:r>
            <a:r>
              <a:rPr lang="en-GB" dirty="0" smtClean="0"/>
              <a:t>of the Regional Labour Offices and </a:t>
            </a:r>
            <a:r>
              <a:rPr lang="en-GB" dirty="0"/>
              <a:t>the Central Administration of the Employment Agency </a:t>
            </a:r>
            <a:r>
              <a:rPr lang="en-GB" dirty="0" smtClean="0"/>
              <a:t>are in - </a:t>
            </a:r>
            <a:r>
              <a:rPr lang="en-GB" dirty="0"/>
              <a:t>Sofia, Blagoevgrad, </a:t>
            </a:r>
            <a:r>
              <a:rPr lang="en-GB" dirty="0" err="1"/>
              <a:t>Burgas</a:t>
            </a:r>
            <a:r>
              <a:rPr lang="en-GB" dirty="0"/>
              <a:t>, Varna, Lovech, Montana, Plovdiv, Ruse, Sofia, </a:t>
            </a:r>
            <a:r>
              <a:rPr lang="en-GB" dirty="0" err="1"/>
              <a:t>Haskovo</a:t>
            </a:r>
            <a:r>
              <a:rPr lang="en-GB" dirty="0"/>
              <a:t>.</a:t>
            </a:r>
            <a:r>
              <a:rPr lang="bg-BG" dirty="0"/>
              <a:t/>
            </a:r>
            <a:br>
              <a:rPr lang="bg-BG" dirty="0"/>
            </a:br>
            <a:endParaRPr lang="en-US" dirty="0"/>
          </a:p>
        </p:txBody>
      </p:sp>
      <p:sp>
        <p:nvSpPr>
          <p:cNvPr id="5" name="Title 1"/>
          <p:cNvSpPr txBox="1">
            <a:spLocks/>
          </p:cNvSpPr>
          <p:nvPr/>
        </p:nvSpPr>
        <p:spPr>
          <a:xfrm>
            <a:off x="1217614" y="274638"/>
            <a:ext cx="9753600" cy="1325562"/>
          </a:xfrm>
          <a:prstGeom prst="rect">
            <a:avLst/>
          </a:prstGeom>
        </p:spPr>
        <p:txBody>
          <a:bodyPr vert="horz" lIns="91440" tIns="45720" rIns="91440" bIns="45720" rtlCol="0" anchor="b">
            <a:normAutofit fontScale="97500"/>
          </a:bodyPr>
          <a:lstStyle>
            <a:lvl1pPr algn="l" defTabSz="457063" rtl="0" eaLnBrk="1" latinLnBrk="0" hangingPunct="1">
              <a:spcBef>
                <a:spcPct val="0"/>
              </a:spcBef>
              <a:buNone/>
              <a:defRPr sz="2399"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t>Structure and organization of the work of the career </a:t>
            </a:r>
            <a:r>
              <a:rPr lang="en-GB" b="1" dirty="0" err="1"/>
              <a:t>centers</a:t>
            </a:r>
            <a:r>
              <a:rPr lang="bg-BG" b="1" dirty="0" smtClean="0"/>
              <a:t/>
            </a:r>
            <a:br>
              <a:rPr lang="bg-BG" b="1" dirty="0" smtClean="0"/>
            </a:br>
            <a:r>
              <a:rPr lang="ru-RU" b="1" dirty="0" smtClean="0"/>
              <a:t> </a:t>
            </a:r>
            <a:endParaRPr lang="bg-BG" b="1" dirty="0"/>
          </a:p>
        </p:txBody>
      </p:sp>
      <p:sp>
        <p:nvSpPr>
          <p:cNvPr id="8" name="Title 1"/>
          <p:cNvSpPr txBox="1">
            <a:spLocks/>
          </p:cNvSpPr>
          <p:nvPr/>
        </p:nvSpPr>
        <p:spPr>
          <a:xfrm>
            <a:off x="1492334" y="4228737"/>
            <a:ext cx="8913078" cy="1296126"/>
          </a:xfrm>
          <a:prstGeom prst="rect">
            <a:avLst/>
          </a:prstGeom>
        </p:spPr>
        <p:txBody>
          <a:bodyPr vert="horz" lIns="91440" tIns="45720" rIns="91440" bIns="45720" rtlCol="0" anchor="b">
            <a:normAutofit/>
          </a:bodyPr>
          <a:lstStyle>
            <a:lvl1pPr algn="l" defTabSz="457063" rtl="0" eaLnBrk="1" latinLnBrk="0" hangingPunct="1">
              <a:spcBef>
                <a:spcPct val="0"/>
              </a:spcBef>
              <a:buNone/>
              <a:defRPr sz="2399"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6"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988" y="5805264"/>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48" y="0"/>
            <a:ext cx="1258987" cy="1258987"/>
          </a:xfrm>
          <a:prstGeom prst="ellipse">
            <a:avLst/>
          </a:prstGeom>
          <a:ln>
            <a:noFill/>
          </a:ln>
          <a:effectLst>
            <a:softEdge rad="112500"/>
          </a:effectLst>
        </p:spPr>
      </p:pic>
    </p:spTree>
    <p:extLst>
      <p:ext uri="{BB962C8B-B14F-4D97-AF65-F5344CB8AC3E}">
        <p14:creationId xmlns:p14="http://schemas.microsoft.com/office/powerpoint/2010/main" val="13398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701924" y="685800"/>
            <a:ext cx="8640960" cy="838201"/>
          </a:xfrm>
        </p:spPr>
        <p:txBody>
          <a:bodyPr>
            <a:normAutofit fontScale="85000" lnSpcReduction="20000"/>
          </a:bodyPr>
          <a:lstStyle/>
          <a:p>
            <a:pPr algn="ctr"/>
            <a:r>
              <a:rPr lang="en-GB" b="1" dirty="0"/>
              <a:t>Main activity of the ten career </a:t>
            </a:r>
            <a:r>
              <a:rPr lang="en-GB" b="1" dirty="0" err="1"/>
              <a:t>centers</a:t>
            </a:r>
            <a:r>
              <a:rPr lang="en-GB" b="1" dirty="0"/>
              <a:t> at the Directorates "Regional </a:t>
            </a:r>
            <a:r>
              <a:rPr lang="en-GB" b="1" dirty="0" smtClean="0"/>
              <a:t>LABOUR OFFICE" </a:t>
            </a:r>
            <a:r>
              <a:rPr lang="en-GB" b="1" dirty="0"/>
              <a:t>and Central Administration of the Employment Agency</a:t>
            </a:r>
            <a:endParaRPr lang="bg-BG" b="1" dirty="0"/>
          </a:p>
        </p:txBody>
      </p:sp>
      <p:sp>
        <p:nvSpPr>
          <p:cNvPr id="8" name="Rectangle 7"/>
          <p:cNvSpPr/>
          <p:nvPr/>
        </p:nvSpPr>
        <p:spPr>
          <a:xfrm>
            <a:off x="1341884" y="2564904"/>
            <a:ext cx="9753599" cy="2585323"/>
          </a:xfrm>
          <a:prstGeom prst="rect">
            <a:avLst/>
          </a:prstGeom>
        </p:spPr>
        <p:txBody>
          <a:bodyPr wrap="square">
            <a:spAutoFit/>
          </a:bodyPr>
          <a:lstStyle/>
          <a:p>
            <a:pPr algn="just">
              <a:lnSpc>
                <a:spcPct val="150000"/>
              </a:lnSpc>
            </a:pPr>
            <a:r>
              <a:rPr lang="en-GB" dirty="0"/>
              <a:t>The main activity is aimed at helping unemployed persons, employed persons, students and self-employed persons to improve their career development through professional </a:t>
            </a:r>
            <a:r>
              <a:rPr lang="en-GB" dirty="0" smtClean="0"/>
              <a:t>counselling </a:t>
            </a:r>
            <a:r>
              <a:rPr lang="en-GB" dirty="0"/>
              <a:t>and guidance. The main functions of the career </a:t>
            </a:r>
            <a:r>
              <a:rPr lang="en-GB" dirty="0" smtClean="0"/>
              <a:t>centres </a:t>
            </a:r>
            <a:r>
              <a:rPr lang="en-GB" dirty="0"/>
              <a:t>are aimed at providing up-to-date information on the </a:t>
            </a:r>
            <a:r>
              <a:rPr lang="en-GB" dirty="0" smtClean="0"/>
              <a:t>labour </a:t>
            </a:r>
            <a:r>
              <a:rPr lang="en-GB" dirty="0"/>
              <a:t>market, opportunities for professional realization, providing guidance and </a:t>
            </a:r>
            <a:r>
              <a:rPr lang="en-GB" dirty="0" smtClean="0"/>
              <a:t>counselling </a:t>
            </a:r>
            <a:r>
              <a:rPr lang="en-GB" dirty="0"/>
              <a:t>services for choosing a career, organizing and holding seminars, meetings with employers, "Career Days</a:t>
            </a:r>
            <a:r>
              <a:rPr lang="en-GB" dirty="0" smtClean="0"/>
              <a:t>".</a:t>
            </a:r>
            <a:endParaRPr lang="bg-BG" dirty="0"/>
          </a:p>
        </p:txBody>
      </p:sp>
      <p:pic>
        <p:nvPicPr>
          <p:cNvPr id="5"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6980" y="5805264"/>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48" y="10725"/>
            <a:ext cx="1258987" cy="1258987"/>
          </a:xfrm>
          <a:prstGeom prst="ellipse">
            <a:avLst/>
          </a:prstGeom>
          <a:ln>
            <a:noFill/>
          </a:ln>
          <a:effectLst>
            <a:softEdge rad="112500"/>
          </a:effectLst>
        </p:spPr>
      </p:pic>
    </p:spTree>
    <p:extLst>
      <p:ext uri="{BB962C8B-B14F-4D97-AF65-F5344CB8AC3E}">
        <p14:creationId xmlns:p14="http://schemas.microsoft.com/office/powerpoint/2010/main" val="29269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948" y="2132856"/>
            <a:ext cx="8913078" cy="3777622"/>
          </a:xfrm>
        </p:spPr>
        <p:txBody>
          <a:bodyPr>
            <a:normAutofit/>
          </a:bodyPr>
          <a:lstStyle/>
          <a:p>
            <a:pPr indent="457200" algn="just">
              <a:lnSpc>
                <a:spcPct val="150000"/>
              </a:lnSpc>
              <a:spcAft>
                <a:spcPts val="600"/>
              </a:spcAft>
            </a:pPr>
            <a:r>
              <a:rPr lang="en-GB" dirty="0" smtClean="0">
                <a:latin typeface="Verdana" panose="020B0604030504040204" pitchFamily="34" charset="0"/>
                <a:ea typeface="Times New Roman" panose="02020603050405020304" pitchFamily="18" charset="0"/>
                <a:cs typeface="Times New Roman" panose="02020603050405020304" pitchFamily="18" charset="0"/>
              </a:rPr>
              <a:t>Providing career </a:t>
            </a:r>
            <a:r>
              <a:rPr lang="en-GB" dirty="0">
                <a:latin typeface="Verdana" panose="020B0604030504040204" pitchFamily="34" charset="0"/>
                <a:ea typeface="Times New Roman" panose="02020603050405020304" pitchFamily="18" charset="0"/>
                <a:cs typeface="Times New Roman" panose="02020603050405020304" pitchFamily="18" charset="0"/>
              </a:rPr>
              <a:t>guidance and </a:t>
            </a:r>
            <a:r>
              <a:rPr lang="en-GB" dirty="0" smtClean="0">
                <a:latin typeface="Verdana" panose="020B0604030504040204" pitchFamily="34" charset="0"/>
                <a:ea typeface="Times New Roman" panose="02020603050405020304" pitchFamily="18" charset="0"/>
                <a:cs typeface="Times New Roman" panose="02020603050405020304" pitchFamily="18" charset="0"/>
              </a:rPr>
              <a:t>counselling services, </a:t>
            </a:r>
            <a:r>
              <a:rPr lang="en-GB" dirty="0">
                <a:latin typeface="Verdana" panose="020B0604030504040204" pitchFamily="34" charset="0"/>
                <a:ea typeface="Times New Roman" panose="02020603050405020304" pitchFamily="18" charset="0"/>
                <a:cs typeface="Times New Roman" panose="02020603050405020304" pitchFamily="18" charset="0"/>
              </a:rPr>
              <a:t>assistance in developing job search strategies, job transitions, career advancement and career planning, and more. In the career </a:t>
            </a:r>
            <a:r>
              <a:rPr lang="en-GB" dirty="0" smtClean="0">
                <a:latin typeface="Verdana" panose="020B0604030504040204" pitchFamily="34" charset="0"/>
                <a:ea typeface="Times New Roman" panose="02020603050405020304" pitchFamily="18" charset="0"/>
                <a:cs typeface="Times New Roman" panose="02020603050405020304" pitchFamily="18" charset="0"/>
              </a:rPr>
              <a:t>centres, </a:t>
            </a:r>
            <a:r>
              <a:rPr lang="en-GB" dirty="0">
                <a:latin typeface="Verdana" panose="020B0604030504040204" pitchFamily="34" charset="0"/>
                <a:ea typeface="Times New Roman" panose="02020603050405020304" pitchFamily="18" charset="0"/>
                <a:cs typeface="Times New Roman" panose="02020603050405020304" pitchFamily="18" charset="0"/>
              </a:rPr>
              <a:t>the necessary activities are carried out to achieve the goal of the project - improvement of professional skills and assimilation of new knowledge, through the development of a career guidance system.</a:t>
            </a:r>
            <a:endParaRPr lang="bg-BG" dirty="0">
              <a:latin typeface="Verdana" panose="020B0604030504040204" pitchFamily="34" charset="0"/>
              <a:ea typeface="Times New Roman" panose="02020603050405020304" pitchFamily="18" charset="0"/>
              <a:cs typeface="Times New Roman" panose="02020603050405020304" pitchFamily="18" charset="0"/>
            </a:endParaRPr>
          </a:p>
        </p:txBody>
      </p:sp>
      <p:sp>
        <p:nvSpPr>
          <p:cNvPr id="5" name="Text Placeholder 3"/>
          <p:cNvSpPr txBox="1">
            <a:spLocks/>
          </p:cNvSpPr>
          <p:nvPr/>
        </p:nvSpPr>
        <p:spPr>
          <a:xfrm>
            <a:off x="2133972" y="404664"/>
            <a:ext cx="8640960" cy="838201"/>
          </a:xfrm>
          <a:prstGeom prst="rect">
            <a:avLst/>
          </a:prstGeom>
        </p:spPr>
        <p:txBody>
          <a:bodyPr vert="horz" lIns="91440" tIns="45720" rIns="91440" bIns="45720" rtlCol="0">
            <a:normAutofit fontScale="92500"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spcBef>
                <a:spcPts val="0"/>
              </a:spcBef>
              <a:buClr>
                <a:srgbClr val="A53010"/>
              </a:buClr>
              <a:buNone/>
            </a:pPr>
            <a:r>
              <a:rPr lang="en-GB" sz="1900" b="1" cap="all" dirty="0">
                <a:solidFill>
                  <a:srgbClr val="DE7E18">
                    <a:lumMod val="50000"/>
                  </a:srgbClr>
                </a:solidFill>
              </a:rPr>
              <a:t>Main activity of the ten career </a:t>
            </a:r>
            <a:r>
              <a:rPr lang="en-GB" sz="1900" b="1" cap="all" dirty="0" err="1">
                <a:solidFill>
                  <a:srgbClr val="DE7E18">
                    <a:lumMod val="50000"/>
                  </a:srgbClr>
                </a:solidFill>
              </a:rPr>
              <a:t>centers</a:t>
            </a:r>
            <a:r>
              <a:rPr lang="en-GB" sz="1900" b="1" cap="all" dirty="0">
                <a:solidFill>
                  <a:srgbClr val="DE7E18">
                    <a:lumMod val="50000"/>
                  </a:srgbClr>
                </a:solidFill>
              </a:rPr>
              <a:t> at the Directorates "Regional </a:t>
            </a:r>
            <a:r>
              <a:rPr lang="en-GB" sz="1900" b="1" cap="all" dirty="0" smtClean="0">
                <a:solidFill>
                  <a:srgbClr val="DE7E18">
                    <a:lumMod val="50000"/>
                  </a:srgbClr>
                </a:solidFill>
              </a:rPr>
              <a:t>LABOUR </a:t>
            </a:r>
            <a:r>
              <a:rPr lang="en-GB" sz="1900" b="1" cap="all" dirty="0">
                <a:solidFill>
                  <a:srgbClr val="DE7E18">
                    <a:lumMod val="50000"/>
                  </a:srgbClr>
                </a:solidFill>
              </a:rPr>
              <a:t>OFFICE" and Central Administration of the Employment Agency</a:t>
            </a:r>
          </a:p>
          <a:p>
            <a:pPr algn="ctr"/>
            <a:endParaRPr lang="bg-BG" b="1" dirty="0"/>
          </a:p>
        </p:txBody>
      </p:sp>
      <p:pic>
        <p:nvPicPr>
          <p:cNvPr id="4"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673" y="5857942"/>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6" y="3248"/>
            <a:ext cx="1258987" cy="1258987"/>
          </a:xfrm>
          <a:prstGeom prst="ellipse">
            <a:avLst/>
          </a:prstGeom>
          <a:ln>
            <a:noFill/>
          </a:ln>
          <a:effectLst>
            <a:softEdge rad="112500"/>
          </a:effectLst>
        </p:spPr>
      </p:pic>
    </p:spTree>
    <p:extLst>
      <p:ext uri="{BB962C8B-B14F-4D97-AF65-F5344CB8AC3E}">
        <p14:creationId xmlns:p14="http://schemas.microsoft.com/office/powerpoint/2010/main" val="41769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0"/>
              </a:spcBef>
              <a:buClr>
                <a:srgbClr val="A53010"/>
              </a:buClr>
            </a:pPr>
            <a:r>
              <a:rPr lang="en-GB" sz="1800" b="1" cap="all" dirty="0">
                <a:solidFill>
                  <a:srgbClr val="DE7E18">
                    <a:lumMod val="50000"/>
                  </a:srgbClr>
                </a:solidFill>
              </a:rPr>
              <a:t>Main activity of the ten career </a:t>
            </a:r>
            <a:r>
              <a:rPr lang="en-GB" sz="1800" b="1" cap="all" dirty="0" smtClean="0">
                <a:solidFill>
                  <a:srgbClr val="DE7E18">
                    <a:lumMod val="50000"/>
                  </a:srgbClr>
                </a:solidFill>
              </a:rPr>
              <a:t>centres </a:t>
            </a:r>
            <a:r>
              <a:rPr lang="en-GB" sz="1800" b="1" cap="all" dirty="0">
                <a:solidFill>
                  <a:srgbClr val="DE7E18">
                    <a:lumMod val="50000"/>
                  </a:srgbClr>
                </a:solidFill>
              </a:rPr>
              <a:t>at the Directorates "Regional </a:t>
            </a:r>
            <a:r>
              <a:rPr lang="en-GB" sz="1800" b="1" cap="all" dirty="0" smtClean="0">
                <a:solidFill>
                  <a:srgbClr val="DE7E18">
                    <a:lumMod val="50000"/>
                  </a:srgbClr>
                </a:solidFill>
              </a:rPr>
              <a:t>LABOUR </a:t>
            </a:r>
            <a:r>
              <a:rPr lang="en-GB" sz="1800" b="1" cap="all" dirty="0">
                <a:solidFill>
                  <a:srgbClr val="DE7E18">
                    <a:lumMod val="50000"/>
                  </a:srgbClr>
                </a:solidFill>
              </a:rPr>
              <a:t>OFFICE" and Central Administration of the Employment Agency</a:t>
            </a:r>
            <a:endParaRPr lang="en-GB" sz="1800" b="1" cap="all" dirty="0">
              <a:solidFill>
                <a:srgbClr val="DE7E18">
                  <a:lumMod val="50000"/>
                </a:srgbClr>
              </a:solidFill>
            </a:endParaRPr>
          </a:p>
        </p:txBody>
      </p:sp>
      <p:sp>
        <p:nvSpPr>
          <p:cNvPr id="3" name="Content Placeholder 2"/>
          <p:cNvSpPr>
            <a:spLocks noGrp="1"/>
          </p:cNvSpPr>
          <p:nvPr>
            <p:ph idx="1"/>
          </p:nvPr>
        </p:nvSpPr>
        <p:spPr/>
        <p:txBody>
          <a:bodyPr/>
          <a:lstStyle/>
          <a:p>
            <a:pPr marL="0" indent="0">
              <a:buNone/>
            </a:pPr>
            <a:r>
              <a:rPr lang="bg-BG" dirty="0" smtClean="0"/>
              <a:t>		</a:t>
            </a:r>
            <a:r>
              <a:rPr lang="en-GB" b="1" u="sng" dirty="0"/>
              <a:t>The specific objectives of career </a:t>
            </a:r>
            <a:r>
              <a:rPr lang="en-GB" b="1" u="sng" dirty="0" err="1"/>
              <a:t>centers</a:t>
            </a:r>
            <a:r>
              <a:rPr lang="en-GB" b="1" u="sng" dirty="0"/>
              <a:t> are</a:t>
            </a:r>
            <a:r>
              <a:rPr lang="bg-BG" b="1" u="sng" dirty="0" smtClean="0"/>
              <a:t>: </a:t>
            </a:r>
            <a:endParaRPr lang="bg-BG" b="1" u="sng" dirty="0"/>
          </a:p>
          <a:p>
            <a:pPr lvl="0"/>
            <a:r>
              <a:rPr lang="en-GB" dirty="0"/>
              <a:t>development of an efficient system for professional </a:t>
            </a:r>
            <a:r>
              <a:rPr lang="en-GB" dirty="0" smtClean="0"/>
              <a:t>counselling </a:t>
            </a:r>
            <a:r>
              <a:rPr lang="en-GB" dirty="0"/>
              <a:t>and guidance for the various career stages of the persons consulted</a:t>
            </a:r>
            <a:r>
              <a:rPr lang="bg-BG" dirty="0" smtClean="0"/>
              <a:t>;</a:t>
            </a:r>
            <a:endParaRPr lang="bg-BG" dirty="0"/>
          </a:p>
          <a:p>
            <a:pPr lvl="0"/>
            <a:r>
              <a:rPr lang="en-GB" dirty="0"/>
              <a:t>training of qualified career </a:t>
            </a:r>
            <a:r>
              <a:rPr lang="en-GB" dirty="0" smtClean="0"/>
              <a:t>counsellors </a:t>
            </a:r>
            <a:r>
              <a:rPr lang="en-GB" dirty="0"/>
              <a:t>trained in accordance with internationally recognized standards</a:t>
            </a:r>
            <a:r>
              <a:rPr lang="bg-BG" dirty="0" smtClean="0"/>
              <a:t>;</a:t>
            </a:r>
            <a:endParaRPr lang="bg-BG" dirty="0"/>
          </a:p>
          <a:p>
            <a:pPr lvl="0"/>
            <a:r>
              <a:rPr lang="en-GB" dirty="0"/>
              <a:t>building working models for cooperation between employers, organizations providing training, social partners</a:t>
            </a:r>
            <a:r>
              <a:rPr lang="bg-BG" dirty="0" smtClean="0"/>
              <a:t>.</a:t>
            </a:r>
            <a:endParaRPr lang="bg-BG" dirty="0"/>
          </a:p>
        </p:txBody>
      </p:sp>
      <p:pic>
        <p:nvPicPr>
          <p:cNvPr id="4"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8988" y="5875889"/>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6" y="16475"/>
            <a:ext cx="1258987" cy="1258987"/>
          </a:xfrm>
          <a:prstGeom prst="ellipse">
            <a:avLst/>
          </a:prstGeom>
          <a:ln>
            <a:noFill/>
          </a:ln>
          <a:effectLst>
            <a:softEdge rad="112500"/>
          </a:effectLst>
        </p:spPr>
      </p:pic>
    </p:spTree>
    <p:extLst>
      <p:ext uri="{BB962C8B-B14F-4D97-AF65-F5344CB8AC3E}">
        <p14:creationId xmlns:p14="http://schemas.microsoft.com/office/powerpoint/2010/main" val="15705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1">
                    <a:lumMod val="75000"/>
                  </a:schemeClr>
                </a:solidFill>
              </a:rPr>
              <a:t>Functions and Activities</a:t>
            </a:r>
            <a:endParaRPr lang="bg-BG" b="1" dirty="0">
              <a:solidFill>
                <a:schemeClr val="accent1">
                  <a:lumMod val="75000"/>
                </a:schemeClr>
              </a:solidFill>
            </a:endParaRPr>
          </a:p>
        </p:txBody>
      </p:sp>
      <p:sp>
        <p:nvSpPr>
          <p:cNvPr id="3" name="Content Placeholder 2"/>
          <p:cNvSpPr>
            <a:spLocks noGrp="1"/>
          </p:cNvSpPr>
          <p:nvPr>
            <p:ph idx="1"/>
          </p:nvPr>
        </p:nvSpPr>
        <p:spPr>
          <a:xfrm>
            <a:off x="2588538" y="1700808"/>
            <a:ext cx="8913078" cy="4824536"/>
          </a:xfrm>
        </p:spPr>
        <p:txBody>
          <a:bodyPr>
            <a:normAutofit/>
          </a:bodyPr>
          <a:lstStyle/>
          <a:p>
            <a:pPr marL="0" indent="0" algn="ctr">
              <a:buNone/>
            </a:pPr>
            <a:r>
              <a:rPr lang="en-GB" i="1" dirty="0"/>
              <a:t>The career </a:t>
            </a:r>
            <a:r>
              <a:rPr lang="en-GB" i="1" dirty="0" smtClean="0"/>
              <a:t>centres </a:t>
            </a:r>
            <a:r>
              <a:rPr lang="en-GB" i="1" dirty="0"/>
              <a:t>of the </a:t>
            </a:r>
            <a:r>
              <a:rPr lang="en-GB" i="1" dirty="0" smtClean="0"/>
              <a:t>"</a:t>
            </a:r>
            <a:r>
              <a:rPr lang="en-GB" i="1" dirty="0"/>
              <a:t>Regional </a:t>
            </a:r>
            <a:r>
              <a:rPr lang="en-GB" i="1" dirty="0" smtClean="0"/>
              <a:t>Labour Office" Directorates and </a:t>
            </a:r>
            <a:r>
              <a:rPr lang="en-GB" i="1" dirty="0"/>
              <a:t>the Central Administration of the Employment Agency support individuals through professional </a:t>
            </a:r>
            <a:r>
              <a:rPr lang="en-GB" i="1" dirty="0" smtClean="0"/>
              <a:t>counselling </a:t>
            </a:r>
            <a:r>
              <a:rPr lang="en-GB" i="1" dirty="0"/>
              <a:t>and guidance to improve their career development, by</a:t>
            </a:r>
            <a:r>
              <a:rPr lang="bg-BG" i="1" dirty="0" smtClean="0"/>
              <a:t>: </a:t>
            </a:r>
            <a:endParaRPr lang="bg-BG" i="1" dirty="0"/>
          </a:p>
          <a:p>
            <a:pPr lvl="0"/>
            <a:r>
              <a:rPr lang="en-GB" sz="1800" dirty="0"/>
              <a:t>provide up-to-date information on the </a:t>
            </a:r>
            <a:r>
              <a:rPr lang="en-GB" sz="1800" dirty="0" smtClean="0"/>
              <a:t>labour </a:t>
            </a:r>
            <a:r>
              <a:rPr lang="en-GB" sz="1800" dirty="0"/>
              <a:t>market</a:t>
            </a:r>
            <a:r>
              <a:rPr lang="bg-BG" sz="1800" dirty="0" smtClean="0"/>
              <a:t>;</a:t>
            </a:r>
            <a:endParaRPr lang="bg-BG" sz="1800" dirty="0"/>
          </a:p>
          <a:p>
            <a:pPr lvl="0"/>
            <a:r>
              <a:rPr lang="en-GB" sz="1800" dirty="0"/>
              <a:t>inform about opportunities for professional realization</a:t>
            </a:r>
            <a:r>
              <a:rPr lang="bg-BG" sz="1800" dirty="0" smtClean="0"/>
              <a:t>;</a:t>
            </a:r>
            <a:endParaRPr lang="bg-BG" sz="1800" dirty="0"/>
          </a:p>
          <a:p>
            <a:pPr lvl="0"/>
            <a:r>
              <a:rPr lang="en-GB" sz="1800" dirty="0"/>
              <a:t>provide professional and career guidance services</a:t>
            </a:r>
            <a:r>
              <a:rPr lang="bg-BG" sz="1800" dirty="0" smtClean="0"/>
              <a:t>;</a:t>
            </a:r>
            <a:endParaRPr lang="bg-BG" sz="1800" dirty="0"/>
          </a:p>
          <a:p>
            <a:pPr lvl="0"/>
            <a:r>
              <a:rPr lang="en-GB" sz="1800" dirty="0"/>
              <a:t>provide career </a:t>
            </a:r>
            <a:r>
              <a:rPr lang="en-GB" sz="1800" dirty="0" smtClean="0"/>
              <a:t>counselling </a:t>
            </a:r>
            <a:r>
              <a:rPr lang="en-GB" sz="1800" dirty="0"/>
              <a:t>services</a:t>
            </a:r>
            <a:r>
              <a:rPr lang="bg-BG" sz="1800" dirty="0" smtClean="0"/>
              <a:t>;</a:t>
            </a:r>
            <a:endParaRPr lang="bg-BG" sz="1800" dirty="0"/>
          </a:p>
          <a:p>
            <a:pPr lvl="0"/>
            <a:r>
              <a:rPr lang="en-GB" sz="1800" dirty="0"/>
              <a:t>organize and conduct seminars</a:t>
            </a:r>
            <a:r>
              <a:rPr lang="bg-BG" sz="1800" dirty="0" smtClean="0"/>
              <a:t>;</a:t>
            </a:r>
            <a:endParaRPr lang="bg-BG" sz="1800" dirty="0"/>
          </a:p>
          <a:p>
            <a:pPr lvl="0"/>
            <a:r>
              <a:rPr lang="en-GB" sz="1800" dirty="0"/>
              <a:t>organize and hold meetings with employers</a:t>
            </a:r>
            <a:r>
              <a:rPr lang="bg-BG" sz="1800" dirty="0" smtClean="0"/>
              <a:t>;</a:t>
            </a:r>
            <a:endParaRPr lang="bg-BG" sz="1800" dirty="0"/>
          </a:p>
          <a:p>
            <a:r>
              <a:rPr lang="en-GB" sz="1800" dirty="0"/>
              <a:t>organize and conduct career </a:t>
            </a:r>
            <a:r>
              <a:rPr lang="en-GB" sz="1800" dirty="0" smtClean="0"/>
              <a:t>days.</a:t>
            </a:r>
            <a:endParaRPr lang="en-US" dirty="0"/>
          </a:p>
        </p:txBody>
      </p:sp>
      <p:pic>
        <p:nvPicPr>
          <p:cNvPr id="4"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6980" y="5877272"/>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6" y="0"/>
            <a:ext cx="1281336" cy="1281336"/>
          </a:xfrm>
          <a:prstGeom prst="ellipse">
            <a:avLst/>
          </a:prstGeom>
          <a:ln>
            <a:noFill/>
          </a:ln>
          <a:effectLst>
            <a:softEdge rad="112500"/>
          </a:effectLst>
        </p:spPr>
      </p:pic>
    </p:spTree>
    <p:extLst>
      <p:ext uri="{BB962C8B-B14F-4D97-AF65-F5344CB8AC3E}">
        <p14:creationId xmlns:p14="http://schemas.microsoft.com/office/powerpoint/2010/main" val="195036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1847" y="679756"/>
            <a:ext cx="8909366" cy="1280890"/>
          </a:xfrm>
        </p:spPr>
        <p:txBody>
          <a:bodyPr/>
          <a:lstStyle/>
          <a:p>
            <a:pPr algn="ctr"/>
            <a:r>
              <a:rPr lang="en-GB" b="1" dirty="0">
                <a:solidFill>
                  <a:schemeClr val="accent1">
                    <a:lumMod val="75000"/>
                  </a:schemeClr>
                </a:solidFill>
              </a:rPr>
              <a:t>Functions and Activities</a:t>
            </a:r>
            <a:endParaRPr lang="en-US" dirty="0"/>
          </a:p>
        </p:txBody>
      </p:sp>
      <p:sp>
        <p:nvSpPr>
          <p:cNvPr id="2" name="Rectangle 1"/>
          <p:cNvSpPr/>
          <p:nvPr/>
        </p:nvSpPr>
        <p:spPr>
          <a:xfrm>
            <a:off x="3264023" y="1527002"/>
            <a:ext cx="6092825" cy="507831"/>
          </a:xfrm>
          <a:prstGeom prst="rect">
            <a:avLst/>
          </a:prstGeom>
        </p:spPr>
        <p:txBody>
          <a:bodyPr>
            <a:spAutoFit/>
          </a:bodyPr>
          <a:lstStyle/>
          <a:p>
            <a:pPr indent="450215" algn="ctr">
              <a:lnSpc>
                <a:spcPct val="150000"/>
              </a:lnSpc>
              <a:spcAft>
                <a:spcPts val="600"/>
              </a:spcAft>
            </a:pPr>
            <a:r>
              <a:rPr lang="en-GB" dirty="0">
                <a:latin typeface="Verdana" panose="020B0604030504040204" pitchFamily="34" charset="0"/>
                <a:ea typeface="Times New Roman" panose="02020603050405020304" pitchFamily="18" charset="0"/>
                <a:cs typeface="Times New Roman" panose="02020603050405020304" pitchFamily="18" charset="0"/>
              </a:rPr>
              <a:t>Career </a:t>
            </a:r>
            <a:r>
              <a:rPr lang="en-GB" dirty="0" smtClean="0">
                <a:latin typeface="Verdana" panose="020B0604030504040204" pitchFamily="34" charset="0"/>
                <a:ea typeface="Times New Roman" panose="02020603050405020304" pitchFamily="18" charset="0"/>
                <a:cs typeface="Times New Roman" panose="02020603050405020304" pitchFamily="18" charset="0"/>
              </a:rPr>
              <a:t>centres </a:t>
            </a:r>
            <a:r>
              <a:rPr lang="en-GB" dirty="0">
                <a:latin typeface="Verdana" panose="020B0604030504040204" pitchFamily="34" charset="0"/>
                <a:ea typeface="Times New Roman" panose="02020603050405020304" pitchFamily="18" charset="0"/>
                <a:cs typeface="Times New Roman" panose="02020603050405020304" pitchFamily="18" charset="0"/>
              </a:rPr>
              <a:t>implement</a:t>
            </a:r>
            <a:r>
              <a:rPr lang="bg-BG" dirty="0" smtClean="0">
                <a:latin typeface="Verdana" panose="020B0604030504040204" pitchFamily="34" charset="0"/>
                <a:ea typeface="Times New Roman" panose="02020603050405020304" pitchFamily="18" charset="0"/>
                <a:cs typeface="Times New Roman" panose="02020603050405020304" pitchFamily="18" charset="0"/>
              </a:rPr>
              <a:t>: </a:t>
            </a:r>
            <a:endParaRPr lang="bg-BG"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2053041" y="2204864"/>
            <a:ext cx="9721080" cy="3416320"/>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q"/>
            </a:pPr>
            <a:r>
              <a:rPr lang="en-GB" dirty="0"/>
              <a:t>professional and career guidance services</a:t>
            </a:r>
            <a:r>
              <a:rPr lang="bg-BG" dirty="0" smtClean="0"/>
              <a:t>;</a:t>
            </a:r>
            <a:endParaRPr lang="bg-BG" dirty="0"/>
          </a:p>
          <a:p>
            <a:pPr marL="285750" lvl="0" indent="-285750" algn="just">
              <a:lnSpc>
                <a:spcPct val="150000"/>
              </a:lnSpc>
              <a:buFont typeface="Wingdings" panose="05000000000000000000" pitchFamily="2" charset="2"/>
              <a:buChar char="q"/>
            </a:pPr>
            <a:r>
              <a:rPr lang="en-GB" dirty="0"/>
              <a:t>group </a:t>
            </a:r>
            <a:r>
              <a:rPr lang="en-GB" dirty="0" smtClean="0"/>
              <a:t>counselling </a:t>
            </a:r>
            <a:r>
              <a:rPr lang="en-GB" dirty="0"/>
              <a:t>services</a:t>
            </a:r>
            <a:r>
              <a:rPr lang="bg-BG" dirty="0" smtClean="0"/>
              <a:t>;</a:t>
            </a:r>
            <a:endParaRPr lang="bg-BG" dirty="0"/>
          </a:p>
          <a:p>
            <a:pPr marL="285750" lvl="0" indent="-285750" algn="just">
              <a:lnSpc>
                <a:spcPct val="150000"/>
              </a:lnSpc>
              <a:buFont typeface="Wingdings" panose="05000000000000000000" pitchFamily="2" charset="2"/>
              <a:buChar char="q"/>
            </a:pPr>
            <a:r>
              <a:rPr lang="en-GB" dirty="0"/>
              <a:t>interaction with the administration of the </a:t>
            </a:r>
            <a:r>
              <a:rPr lang="en-GB" dirty="0" smtClean="0"/>
              <a:t>Regional Labour </a:t>
            </a:r>
            <a:r>
              <a:rPr lang="en-GB" dirty="0"/>
              <a:t>O</a:t>
            </a:r>
            <a:r>
              <a:rPr lang="en-GB" dirty="0" smtClean="0"/>
              <a:t>ffices Directorates and </a:t>
            </a:r>
            <a:r>
              <a:rPr lang="en-GB" dirty="0"/>
              <a:t>the Central Administration of the Employment Agency</a:t>
            </a:r>
            <a:r>
              <a:rPr lang="bg-BG" dirty="0" smtClean="0"/>
              <a:t>;</a:t>
            </a:r>
            <a:endParaRPr lang="bg-BG" dirty="0"/>
          </a:p>
          <a:p>
            <a:pPr marL="285750" lvl="0" indent="-285750" algn="just">
              <a:lnSpc>
                <a:spcPct val="150000"/>
              </a:lnSpc>
              <a:buFont typeface="Wingdings" panose="05000000000000000000" pitchFamily="2" charset="2"/>
              <a:buChar char="q"/>
            </a:pPr>
            <a:r>
              <a:rPr lang="en-GB" dirty="0"/>
              <a:t>establish contacts and cooperate with local organizations and institutions, employers, trainers</a:t>
            </a:r>
            <a:r>
              <a:rPr lang="bg-BG" dirty="0" smtClean="0"/>
              <a:t>;</a:t>
            </a:r>
            <a:endParaRPr lang="bg-BG" dirty="0"/>
          </a:p>
          <a:p>
            <a:pPr marL="285750" lvl="0" indent="-285750" algn="just">
              <a:lnSpc>
                <a:spcPct val="150000"/>
              </a:lnSpc>
              <a:buFont typeface="Wingdings" panose="05000000000000000000" pitchFamily="2" charset="2"/>
              <a:buChar char="q"/>
            </a:pPr>
            <a:r>
              <a:rPr lang="en-GB" dirty="0"/>
              <a:t>if necessary, interact and cooperate with central government bodies, local self-government bodies and non-governmental organizations in the country</a:t>
            </a:r>
            <a:r>
              <a:rPr lang="bg-BG" dirty="0" smtClean="0"/>
              <a:t>.</a:t>
            </a:r>
            <a:endParaRPr lang="en-US" dirty="0"/>
          </a:p>
        </p:txBody>
      </p:sp>
      <p:pic>
        <p:nvPicPr>
          <p:cNvPr id="5" name="Picture 2" descr="http://upload.wikimedia.org/wikipedia/commons/thumb/b/b7/AZ_Logo.svg/180px-AZ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6980" y="5805264"/>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48" y="-99392"/>
            <a:ext cx="1258987" cy="1258987"/>
          </a:xfrm>
          <a:prstGeom prst="ellipse">
            <a:avLst/>
          </a:prstGeom>
          <a:ln>
            <a:noFill/>
          </a:ln>
          <a:effectLst>
            <a:softEdge rad="112500"/>
          </a:effectLst>
        </p:spPr>
      </p:pic>
    </p:spTree>
    <p:extLst>
      <p:ext uri="{BB962C8B-B14F-4D97-AF65-F5344CB8AC3E}">
        <p14:creationId xmlns:p14="http://schemas.microsoft.com/office/powerpoint/2010/main" val="19909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1155" b="21155"/>
          <a:stretch>
            <a:fillRect/>
          </a:stretch>
        </p:blipFill>
        <p:spPr>
          <a:xfrm>
            <a:off x="3718148" y="3789040"/>
            <a:ext cx="4896544" cy="29523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65820" y="548680"/>
            <a:ext cx="4104456" cy="30783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453584" y="548680"/>
            <a:ext cx="4176464" cy="30783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descr="http://upload.wikimedia.org/wikipedia/commons/thumb/b/b7/AZ_Logo.svg/180px-AZ_Logo.sv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06980" y="5809511"/>
            <a:ext cx="84613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119</TotalTime>
  <Words>535</Words>
  <Application>Microsoft Office PowerPoint</Application>
  <PresentationFormat>Custom</PresentationFormat>
  <Paragraphs>38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Times New Roman</vt:lpstr>
      <vt:lpstr>Verdana</vt:lpstr>
      <vt:lpstr>Wingdings</vt:lpstr>
      <vt:lpstr>Wingdings 3</vt:lpstr>
      <vt:lpstr>Wisp</vt:lpstr>
      <vt:lpstr>CAREER CENTER </vt:lpstr>
      <vt:lpstr>In the Employment Agency, a total of ten CAREER CENTERS have been established under project BG051PO001-2.2.02 - "Services for the development of a flexible labour market" of the Operational Program "Human Resources Development". They are launched in 2014.  The career centers of the Regional Labour Offices and the Central Administration of the Employment Agency are in - Sofia, Blagoevgrad, Burgas, Varna, Lovech, Montana, Plovdiv, Ruse, Sofia, Haskovo. </vt:lpstr>
      <vt:lpstr>PowerPoint Presentation</vt:lpstr>
      <vt:lpstr>PowerPoint Presentation</vt:lpstr>
      <vt:lpstr>Main activity of the ten career centres at the Directorates "Regional LABOUR OFFICE" and Central Administration of the Employment Agency</vt:lpstr>
      <vt:lpstr>Functions and Activities</vt:lpstr>
      <vt:lpstr>Functions and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КАРИЕРЕН ЦЕНТЪР </dc:title>
  <dc:creator>KC PC-1-USER</dc:creator>
  <cp:lastModifiedBy>Boris К. Filipov</cp:lastModifiedBy>
  <cp:revision>48</cp:revision>
  <dcterms:created xsi:type="dcterms:W3CDTF">2023-06-26T10:05:15Z</dcterms:created>
  <dcterms:modified xsi:type="dcterms:W3CDTF">2023-06-26T12:41:01Z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